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77" r:id="rId5"/>
    <p:sldId id="279" r:id="rId6"/>
    <p:sldId id="278" r:id="rId7"/>
    <p:sldId id="295" r:id="rId8"/>
    <p:sldId id="265" r:id="rId9"/>
    <p:sldId id="291" r:id="rId10"/>
    <p:sldId id="292" r:id="rId11"/>
    <p:sldId id="293" r:id="rId12"/>
    <p:sldId id="267" r:id="rId13"/>
    <p:sldId id="281" r:id="rId14"/>
    <p:sldId id="285" r:id="rId15"/>
    <p:sldId id="268" r:id="rId16"/>
    <p:sldId id="284" r:id="rId17"/>
    <p:sldId id="286" r:id="rId18"/>
    <p:sldId id="287" r:id="rId19"/>
    <p:sldId id="271" r:id="rId20"/>
    <p:sldId id="272" r:id="rId21"/>
    <p:sldId id="274" r:id="rId22"/>
    <p:sldId id="294" r:id="rId23"/>
    <p:sldId id="276"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386" autoAdjust="0"/>
    <p:restoredTop sz="94660"/>
  </p:normalViewPr>
  <p:slideViewPr>
    <p:cSldViewPr snapToGrid="0">
      <p:cViewPr varScale="1">
        <p:scale>
          <a:sx n="160" d="100"/>
          <a:sy n="160" d="100"/>
        </p:scale>
        <p:origin x="11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95912A-D52C-8440-BB98-8557128659F0}" type="datetimeFigureOut">
              <a:rPr lang="en-US" smtClean="0"/>
              <a:t>6/2/20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EE6397-E61D-3446-BDD9-AD45E95C66DB}" type="slidenum">
              <a:rPr lang="en-US" smtClean="0"/>
              <a:t>‹#›</a:t>
            </a:fld>
            <a:endParaRPr lang="en-US"/>
          </a:p>
        </p:txBody>
      </p:sp>
    </p:spTree>
    <p:extLst>
      <p:ext uri="{BB962C8B-B14F-4D97-AF65-F5344CB8AC3E}">
        <p14:creationId xmlns:p14="http://schemas.microsoft.com/office/powerpoint/2010/main" val="1342890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4</a:t>
            </a:fld>
            <a:endParaRPr lang="en-US"/>
          </a:p>
        </p:txBody>
      </p:sp>
    </p:spTree>
    <p:extLst>
      <p:ext uri="{BB962C8B-B14F-4D97-AF65-F5344CB8AC3E}">
        <p14:creationId xmlns:p14="http://schemas.microsoft.com/office/powerpoint/2010/main" val="3131855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0C96082-06D1-2040-B129-1946596E00A6}"/>
              </a:ext>
            </a:extLst>
          </p:cNvPr>
          <p:cNvGraphicFramePr>
            <a:graphicFrameLocks noGrp="1"/>
          </p:cNvGraphicFramePr>
          <p:nvPr>
            <p:extLst>
              <p:ext uri="{D42A27DB-BD31-4B8C-83A1-F6EECF244321}">
                <p14:modId xmlns:p14="http://schemas.microsoft.com/office/powerpoint/2010/main" val="935189801"/>
              </p:ext>
            </p:extLst>
          </p:nvPr>
        </p:nvGraphicFramePr>
        <p:xfrm>
          <a:off x="216992" y="1526194"/>
          <a:ext cx="11723996" cy="4216400"/>
        </p:xfrm>
        <a:graphic>
          <a:graphicData uri="http://schemas.openxmlformats.org/drawingml/2006/table">
            <a:tbl>
              <a:tblPr/>
              <a:tblGrid>
                <a:gridCol w="1165289">
                  <a:extLst>
                    <a:ext uri="{9D8B030D-6E8A-4147-A177-3AD203B41FA5}">
                      <a16:colId xmlns:a16="http://schemas.microsoft.com/office/drawing/2014/main" val="1537918881"/>
                    </a:ext>
                  </a:extLst>
                </a:gridCol>
                <a:gridCol w="616917">
                  <a:extLst>
                    <a:ext uri="{9D8B030D-6E8A-4147-A177-3AD203B41FA5}">
                      <a16:colId xmlns:a16="http://schemas.microsoft.com/office/drawing/2014/main" val="1769651494"/>
                    </a:ext>
                  </a:extLst>
                </a:gridCol>
                <a:gridCol w="765435">
                  <a:extLst>
                    <a:ext uri="{9D8B030D-6E8A-4147-A177-3AD203B41FA5}">
                      <a16:colId xmlns:a16="http://schemas.microsoft.com/office/drawing/2014/main" val="2201828720"/>
                    </a:ext>
                  </a:extLst>
                </a:gridCol>
                <a:gridCol w="882535">
                  <a:extLst>
                    <a:ext uri="{9D8B030D-6E8A-4147-A177-3AD203B41FA5}">
                      <a16:colId xmlns:a16="http://schemas.microsoft.com/office/drawing/2014/main" val="3663550016"/>
                    </a:ext>
                  </a:extLst>
                </a:gridCol>
                <a:gridCol w="856830">
                  <a:extLst>
                    <a:ext uri="{9D8B030D-6E8A-4147-A177-3AD203B41FA5}">
                      <a16:colId xmlns:a16="http://schemas.microsoft.com/office/drawing/2014/main" val="1067332675"/>
                    </a:ext>
                  </a:extLst>
                </a:gridCol>
                <a:gridCol w="868255">
                  <a:extLst>
                    <a:ext uri="{9D8B030D-6E8A-4147-A177-3AD203B41FA5}">
                      <a16:colId xmlns:a16="http://schemas.microsoft.com/office/drawing/2014/main" val="3729079987"/>
                    </a:ext>
                  </a:extLst>
                </a:gridCol>
                <a:gridCol w="759606">
                  <a:extLst>
                    <a:ext uri="{9D8B030D-6E8A-4147-A177-3AD203B41FA5}">
                      <a16:colId xmlns:a16="http://schemas.microsoft.com/office/drawing/2014/main" val="3784545394"/>
                    </a:ext>
                  </a:extLst>
                </a:gridCol>
                <a:gridCol w="5809129">
                  <a:extLst>
                    <a:ext uri="{9D8B030D-6E8A-4147-A177-3AD203B41FA5}">
                      <a16:colId xmlns:a16="http://schemas.microsoft.com/office/drawing/2014/main" val="1327624547"/>
                    </a:ext>
                  </a:extLst>
                </a:gridCol>
              </a:tblGrid>
              <a:tr h="7620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confirmed cases so far</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cases per 100,000 population</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Confirmed cases swabbed on most recent complete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Most recent complete 7 days (20-May-26-May)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Previous 7 days (13-May-19-May)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Rate of growth in cases</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New cases per 100,000 population by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995368"/>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441</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152</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103.1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220.4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Speeding up</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861696985"/>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717</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129</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8</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82.7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218.5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24419070"/>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323.1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960.7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127240861"/>
                  </a:ext>
                </a:extLst>
              </a:tr>
              <a:tr h="203200">
                <a:tc>
                  <a:txBody>
                    <a:bodyPr/>
                    <a:lstStyle/>
                    <a:p>
                      <a:pPr algn="l" fontAlgn="b"/>
                      <a:r>
                        <a:rPr lang="en-GB" sz="1000" b="0" i="0" u="none" strike="noStrike" dirty="0">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77.2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732319122"/>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203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198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66.6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187.8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87057972"/>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120.1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545580077"/>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348.5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281854173"/>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1,329</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335.4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245.5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85013407"/>
                  </a:ext>
                </a:extLst>
              </a:tr>
              <a:tr h="203200">
                <a:tc>
                  <a:txBody>
                    <a:bodyPr/>
                    <a:lstStyle/>
                    <a:p>
                      <a:pPr algn="l" fontAlgn="b"/>
                      <a:r>
                        <a:rPr lang="en-GB" sz="1000" b="0" i="0" u="none" strike="noStrike">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378.5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233.2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802207202"/>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525.6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84.6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744225662"/>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273.6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984994879"/>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210.6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22672880"/>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401.7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281.5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906164965"/>
                  </a:ext>
                </a:extLst>
              </a:tr>
              <a:tr h="203200">
                <a:tc>
                  <a:txBody>
                    <a:bodyPr/>
                    <a:lstStyle/>
                    <a:p>
                      <a:pPr algn="l" fontAlgn="b"/>
                      <a:r>
                        <a:rPr lang="en-GB" sz="1000" b="0" i="0" u="none" strike="noStrike">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275.6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545.4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46907257"/>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259.6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371.4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02039250"/>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 region</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21,631</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237</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85</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186.4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123.0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625422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152,470</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272</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531</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194.3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123.5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5134562"/>
                  </a:ext>
                </a:extLst>
              </a:tr>
            </a:tbl>
          </a:graphicData>
        </a:graphic>
      </p:graphicFrame>
      <p:pic>
        <p:nvPicPr>
          <p:cNvPr id="8" name="Picture 7">
            <a:extLst>
              <a:ext uri="{FF2B5EF4-FFF2-40B4-BE49-F238E27FC236}">
                <a16:creationId xmlns:a16="http://schemas.microsoft.com/office/drawing/2014/main" id="{8613B75A-ABCB-DE46-ACAF-7689F7EBA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6288037"/>
            <a:ext cx="7638624" cy="423807"/>
          </a:xfrm>
          <a:prstGeom prst="rect">
            <a:avLst/>
          </a:prstGeom>
        </p:spPr>
      </p:pic>
      <p:pic>
        <p:nvPicPr>
          <p:cNvPr id="14" name="Picture 13">
            <a:extLst>
              <a:ext uri="{FF2B5EF4-FFF2-40B4-BE49-F238E27FC236}">
                <a16:creationId xmlns:a16="http://schemas.microsoft.com/office/drawing/2014/main" id="{2340BB2B-F657-B94C-938A-A92CCDABC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7827" y="2245656"/>
            <a:ext cx="5449823" cy="4007222"/>
          </a:xfrm>
          <a:prstGeom prst="rect">
            <a:avLst/>
          </a:prstGeom>
        </p:spPr>
      </p:pic>
      <p:cxnSp>
        <p:nvCxnSpPr>
          <p:cNvPr id="16" name="Straight Connector 15">
            <a:extLst>
              <a:ext uri="{FF2B5EF4-FFF2-40B4-BE49-F238E27FC236}">
                <a16:creationId xmlns:a16="http://schemas.microsoft.com/office/drawing/2014/main" id="{5B9E928A-184B-294B-BD8E-3F0F9719F243}"/>
              </a:ext>
            </a:extLst>
          </p:cNvPr>
          <p:cNvCxnSpPr>
            <a:cxnSpLocks/>
          </p:cNvCxnSpPr>
          <p:nvPr/>
        </p:nvCxnSpPr>
        <p:spPr>
          <a:xfrm>
            <a:off x="216992" y="2272550"/>
            <a:ext cx="11723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716620-9819-FD43-A302-3C4E9613970B}"/>
              </a:ext>
            </a:extLst>
          </p:cNvPr>
          <p:cNvCxnSpPr>
            <a:cxnSpLocks/>
          </p:cNvCxnSpPr>
          <p:nvPr/>
        </p:nvCxnSpPr>
        <p:spPr>
          <a:xfrm flipV="1">
            <a:off x="216992" y="5742594"/>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93E220-B4D8-9D46-9C79-EBB61FD9FD7F}"/>
              </a:ext>
            </a:extLst>
          </p:cNvPr>
          <p:cNvCxnSpPr>
            <a:cxnSpLocks/>
          </p:cNvCxnSpPr>
          <p:nvPr/>
        </p:nvCxnSpPr>
        <p:spPr>
          <a:xfrm flipV="1">
            <a:off x="234002" y="6275292"/>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F03214-2E08-FB46-A04D-FFC6472822F3}"/>
              </a:ext>
            </a:extLst>
          </p:cNvPr>
          <p:cNvSpPr txBox="1"/>
          <p:nvPr/>
        </p:nvSpPr>
        <p:spPr>
          <a:xfrm>
            <a:off x="115737" y="30879"/>
            <a:ext cx="8609921" cy="338554"/>
          </a:xfrm>
          <a:prstGeom prst="rect">
            <a:avLst/>
          </a:prstGeom>
          <a:noFill/>
        </p:spPr>
        <p:txBody>
          <a:bodyPr wrap="none" rtlCol="0">
            <a:spAutoFit/>
          </a:bodyPr>
          <a:lstStyle/>
          <a:p>
            <a:r>
              <a:rPr lang="en-GB" sz="1600" b="1" dirty="0"/>
              <a:t>Summary of new confirmed Covid-19 cases per 100,000 population (all ages); 30 January to 31 May</a:t>
            </a:r>
          </a:p>
        </p:txBody>
      </p:sp>
      <p:sp>
        <p:nvSpPr>
          <p:cNvPr id="23" name="Rectangle 22">
            <a:extLst>
              <a:ext uri="{FF2B5EF4-FFF2-40B4-BE49-F238E27FC236}">
                <a16:creationId xmlns:a16="http://schemas.microsoft.com/office/drawing/2014/main" id="{C31FBED2-73EB-2748-B6C2-4FEA1897C27E}"/>
              </a:ext>
            </a:extLst>
          </p:cNvPr>
          <p:cNvSpPr/>
          <p:nvPr/>
        </p:nvSpPr>
        <p:spPr>
          <a:xfrm>
            <a:off x="115737" y="285027"/>
            <a:ext cx="11723996" cy="1200329"/>
          </a:xfrm>
          <a:prstGeom prst="rect">
            <a:avLst/>
          </a:prstGeom>
        </p:spPr>
        <p:txBody>
          <a:bodyPr wrap="square">
            <a:spAutoFit/>
          </a:bodyPr>
          <a:lstStyle/>
          <a:p>
            <a:r>
              <a:rPr lang="en-GB" sz="1200" dirty="0"/>
              <a:t>Data are back dated and revised such that every lab-confirmed case is attributed to the date at which the specimen was taken, which means the outbreak starts on different dates for different areas. The first specimens for a confirmed Covid-19 infection were taken on January 30th 2020.</a:t>
            </a:r>
          </a:p>
          <a:p>
            <a:endParaRPr lang="en-GB" sz="1200" dirty="0"/>
          </a:p>
          <a:p>
            <a:r>
              <a:rPr lang="en-GB" sz="1200" dirty="0"/>
              <a:t>The latest available data in this analysis are for </a:t>
            </a:r>
            <a:r>
              <a:rPr lang="en-GB" sz="1200" b="1" dirty="0"/>
              <a:t>Sun 31 May</a:t>
            </a:r>
            <a:r>
              <a:rPr lang="en-GB" sz="1200" dirty="0"/>
              <a:t>. However, as data for recent days are likely to change significantly, only data up to </a:t>
            </a:r>
            <a:r>
              <a:rPr lang="en-GB" sz="1200" b="1" dirty="0"/>
              <a:t>Tue 26 May </a:t>
            </a:r>
            <a:r>
              <a:rPr lang="en-GB" sz="1200" dirty="0"/>
              <a:t>should be treated as complete. The cumulative cases are taken from the most recently available date, although number of confirmed cases in a single day (a proxy for new cases) is taken from six days prior (latest complete date).</a:t>
            </a:r>
          </a:p>
        </p:txBody>
      </p:sp>
      <p:sp>
        <p:nvSpPr>
          <p:cNvPr id="10" name="TextBox 9">
            <a:extLst>
              <a:ext uri="{FF2B5EF4-FFF2-40B4-BE49-F238E27FC236}">
                <a16:creationId xmlns:a16="http://schemas.microsoft.com/office/drawing/2014/main" id="{31160A68-B07D-964C-BA55-1CA88586EEA8}"/>
              </a:ext>
            </a:extLst>
          </p:cNvPr>
          <p:cNvSpPr txBox="1"/>
          <p:nvPr/>
        </p:nvSpPr>
        <p:spPr>
          <a:xfrm>
            <a:off x="216993" y="6322192"/>
            <a:ext cx="3917686" cy="400110"/>
          </a:xfrm>
          <a:prstGeom prst="rect">
            <a:avLst/>
          </a:prstGeom>
          <a:noFill/>
        </p:spPr>
        <p:txBody>
          <a:bodyPr wrap="square" rtlCol="0">
            <a:spAutoFit/>
          </a:bodyPr>
          <a:lstStyle/>
          <a:p>
            <a:r>
              <a:rPr lang="en-GB" sz="1000" i="1" dirty="0">
                <a:solidFill>
                  <a:srgbClr val="FF0000"/>
                </a:solidFill>
              </a:rPr>
              <a:t>*There were no new cases reported in Chichester in the most recent complete days and as such the doubling time is not calculated.</a:t>
            </a:r>
          </a:p>
        </p:txBody>
      </p:sp>
    </p:spTree>
    <p:extLst>
      <p:ext uri="{BB962C8B-B14F-4D97-AF65-F5344CB8AC3E}">
        <p14:creationId xmlns:p14="http://schemas.microsoft.com/office/powerpoint/2010/main" val="3024045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80"/>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26994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2411438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865" y="295835"/>
            <a:ext cx="11236176" cy="6266329"/>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4343305" cy="307777"/>
          </a:xfrm>
          <a:prstGeom prst="rect">
            <a:avLst/>
          </a:prstGeom>
          <a:noFill/>
        </p:spPr>
        <p:txBody>
          <a:bodyPr wrap="none" rtlCol="0">
            <a:spAutoFit/>
          </a:bodyPr>
          <a:lstStyle/>
          <a:p>
            <a:r>
              <a:rPr lang="en-US" sz="1400" b="1" dirty="0"/>
              <a:t>All cause mortality; occurring 01/03/2020 – 17/04/2020</a:t>
            </a:r>
          </a:p>
        </p:txBody>
      </p:sp>
    </p:spTree>
    <p:extLst>
      <p:ext uri="{BB962C8B-B14F-4D97-AF65-F5344CB8AC3E}">
        <p14:creationId xmlns:p14="http://schemas.microsoft.com/office/powerpoint/2010/main" val="210733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50"/>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942202444"/>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59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27 per 100,000 ESP, 95% CI: 20-35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114</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 per 100,000 ESP, 95% CI: 12-17</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 per 100,000 ESP, 95% CI: 2-14</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 per 100,000 ESP, 95% CI: 17-33</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4-14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11-22</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193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18 per 100,000 ESP, 95% CI: 16-21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6-23</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5-13</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 per 100,000 ESP, 95% CI: 22-48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 per 100,000 ESP, 95% CI: 12-26</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 per 100,000 ESP, 95% CI: 28-47</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7-19</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2,508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 per 100,000 ESP, 95% CI: 26-28</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19,315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37 per 100,000 ESP, 95% CI: 36-37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1635434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651110"/>
            <a:ext cx="9630016"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70064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178352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375298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sp>
        <p:nvSpPr>
          <p:cNvPr id="13" name="TextBox 12">
            <a:extLst>
              <a:ext uri="{FF2B5EF4-FFF2-40B4-BE49-F238E27FC236}">
                <a16:creationId xmlns:a16="http://schemas.microsoft.com/office/drawing/2014/main" id="{3F4DABDD-18C4-0744-8CFC-F38BCF582EC8}"/>
              </a:ext>
            </a:extLst>
          </p:cNvPr>
          <p:cNvSpPr txBox="1"/>
          <p:nvPr/>
        </p:nvSpPr>
        <p:spPr>
          <a:xfrm>
            <a:off x="310101" y="689148"/>
            <a:ext cx="5406887" cy="738664"/>
          </a:xfrm>
          <a:prstGeom prst="rect">
            <a:avLst/>
          </a:prstGeom>
          <a:noFill/>
        </p:spPr>
        <p:txBody>
          <a:bodyPr wrap="square" rtlCol="0">
            <a:spAutoFit/>
          </a:bodyPr>
          <a:lstStyle/>
          <a:p>
            <a:pPr marL="285750" indent="-285750">
              <a:buFont typeface="Arial" panose="020B0604020202020204" pitchFamily="34" charset="0"/>
              <a:buChar char="•"/>
            </a:pPr>
            <a:r>
              <a:rPr lang="en-GB" sz="1400" dirty="0"/>
              <a:t>In Brighton and Hove, in the week ending 22</a:t>
            </a:r>
            <a:r>
              <a:rPr lang="en-GB" sz="1400" baseline="30000" dirty="0"/>
              <a:t>nd</a:t>
            </a:r>
            <a:r>
              <a:rPr lang="en-GB" sz="1400" dirty="0"/>
              <a:t> May, the number of deaths was highest in hospitals. The total number of deaths occurring in this week and registered by the 30</a:t>
            </a:r>
            <a:r>
              <a:rPr lang="en-GB" sz="1400" baseline="30000" dirty="0"/>
              <a:t>th</a:t>
            </a:r>
            <a:r>
              <a:rPr lang="en-GB" sz="1400" dirty="0"/>
              <a:t> May is 34.</a:t>
            </a:r>
          </a:p>
        </p:txBody>
      </p:sp>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73" y="1930566"/>
            <a:ext cx="6095997" cy="3104443"/>
          </a:xfrm>
          <a:prstGeom prst="rect">
            <a:avLst/>
          </a:prstGeom>
        </p:spPr>
      </p:pic>
      <p:graphicFrame>
        <p:nvGraphicFramePr>
          <p:cNvPr id="17" name="Table 16">
            <a:extLst>
              <a:ext uri="{FF2B5EF4-FFF2-40B4-BE49-F238E27FC236}">
                <a16:creationId xmlns:a16="http://schemas.microsoft.com/office/drawing/2014/main" id="{95B3783E-4A16-1E44-81BE-F3F9C3425D60}"/>
              </a:ext>
            </a:extLst>
          </p:cNvPr>
          <p:cNvGraphicFramePr>
            <a:graphicFrameLocks noGrp="1"/>
          </p:cNvGraphicFramePr>
          <p:nvPr>
            <p:extLst>
              <p:ext uri="{D42A27DB-BD31-4B8C-83A1-F6EECF244321}">
                <p14:modId xmlns:p14="http://schemas.microsoft.com/office/powerpoint/2010/main" val="3281814699"/>
              </p:ext>
            </p:extLst>
          </p:nvPr>
        </p:nvGraphicFramePr>
        <p:xfrm>
          <a:off x="370913" y="5163671"/>
          <a:ext cx="11065810" cy="1440327"/>
        </p:xfrm>
        <a:graphic>
          <a:graphicData uri="http://schemas.openxmlformats.org/drawingml/2006/table">
            <a:tbl>
              <a:tblPr/>
              <a:tblGrid>
                <a:gridCol w="660646">
                  <a:extLst>
                    <a:ext uri="{9D8B030D-6E8A-4147-A177-3AD203B41FA5}">
                      <a16:colId xmlns:a16="http://schemas.microsoft.com/office/drawing/2014/main" val="1998575075"/>
                    </a:ext>
                  </a:extLst>
                </a:gridCol>
                <a:gridCol w="495484">
                  <a:extLst>
                    <a:ext uri="{9D8B030D-6E8A-4147-A177-3AD203B41FA5}">
                      <a16:colId xmlns:a16="http://schemas.microsoft.com/office/drawing/2014/main" val="4082139058"/>
                    </a:ext>
                  </a:extLst>
                </a:gridCol>
                <a:gridCol w="495484">
                  <a:extLst>
                    <a:ext uri="{9D8B030D-6E8A-4147-A177-3AD203B41FA5}">
                      <a16:colId xmlns:a16="http://schemas.microsoft.com/office/drawing/2014/main" val="1877115370"/>
                    </a:ext>
                  </a:extLst>
                </a:gridCol>
                <a:gridCol w="495484">
                  <a:extLst>
                    <a:ext uri="{9D8B030D-6E8A-4147-A177-3AD203B41FA5}">
                      <a16:colId xmlns:a16="http://schemas.microsoft.com/office/drawing/2014/main" val="696609331"/>
                    </a:ext>
                  </a:extLst>
                </a:gridCol>
                <a:gridCol w="495484">
                  <a:extLst>
                    <a:ext uri="{9D8B030D-6E8A-4147-A177-3AD203B41FA5}">
                      <a16:colId xmlns:a16="http://schemas.microsoft.com/office/drawing/2014/main" val="945435690"/>
                    </a:ext>
                  </a:extLst>
                </a:gridCol>
                <a:gridCol w="495484">
                  <a:extLst>
                    <a:ext uri="{9D8B030D-6E8A-4147-A177-3AD203B41FA5}">
                      <a16:colId xmlns:a16="http://schemas.microsoft.com/office/drawing/2014/main" val="4099392816"/>
                    </a:ext>
                  </a:extLst>
                </a:gridCol>
                <a:gridCol w="495484">
                  <a:extLst>
                    <a:ext uri="{9D8B030D-6E8A-4147-A177-3AD203B41FA5}">
                      <a16:colId xmlns:a16="http://schemas.microsoft.com/office/drawing/2014/main" val="2492613715"/>
                    </a:ext>
                  </a:extLst>
                </a:gridCol>
                <a:gridCol w="495484">
                  <a:extLst>
                    <a:ext uri="{9D8B030D-6E8A-4147-A177-3AD203B41FA5}">
                      <a16:colId xmlns:a16="http://schemas.microsoft.com/office/drawing/2014/main" val="4065020466"/>
                    </a:ext>
                  </a:extLst>
                </a:gridCol>
                <a:gridCol w="495484">
                  <a:extLst>
                    <a:ext uri="{9D8B030D-6E8A-4147-A177-3AD203B41FA5}">
                      <a16:colId xmlns:a16="http://schemas.microsoft.com/office/drawing/2014/main" val="1865002551"/>
                    </a:ext>
                  </a:extLst>
                </a:gridCol>
                <a:gridCol w="495484">
                  <a:extLst>
                    <a:ext uri="{9D8B030D-6E8A-4147-A177-3AD203B41FA5}">
                      <a16:colId xmlns:a16="http://schemas.microsoft.com/office/drawing/2014/main" val="3813846355"/>
                    </a:ext>
                  </a:extLst>
                </a:gridCol>
                <a:gridCol w="495484">
                  <a:extLst>
                    <a:ext uri="{9D8B030D-6E8A-4147-A177-3AD203B41FA5}">
                      <a16:colId xmlns:a16="http://schemas.microsoft.com/office/drawing/2014/main" val="234630756"/>
                    </a:ext>
                  </a:extLst>
                </a:gridCol>
                <a:gridCol w="495484">
                  <a:extLst>
                    <a:ext uri="{9D8B030D-6E8A-4147-A177-3AD203B41FA5}">
                      <a16:colId xmlns:a16="http://schemas.microsoft.com/office/drawing/2014/main" val="3725478471"/>
                    </a:ext>
                  </a:extLst>
                </a:gridCol>
                <a:gridCol w="495484">
                  <a:extLst>
                    <a:ext uri="{9D8B030D-6E8A-4147-A177-3AD203B41FA5}">
                      <a16:colId xmlns:a16="http://schemas.microsoft.com/office/drawing/2014/main" val="2828013913"/>
                    </a:ext>
                  </a:extLst>
                </a:gridCol>
                <a:gridCol w="495484">
                  <a:extLst>
                    <a:ext uri="{9D8B030D-6E8A-4147-A177-3AD203B41FA5}">
                      <a16:colId xmlns:a16="http://schemas.microsoft.com/office/drawing/2014/main" val="2637868432"/>
                    </a:ext>
                  </a:extLst>
                </a:gridCol>
                <a:gridCol w="495484">
                  <a:extLst>
                    <a:ext uri="{9D8B030D-6E8A-4147-A177-3AD203B41FA5}">
                      <a16:colId xmlns:a16="http://schemas.microsoft.com/office/drawing/2014/main" val="1956483777"/>
                    </a:ext>
                  </a:extLst>
                </a:gridCol>
                <a:gridCol w="495484">
                  <a:extLst>
                    <a:ext uri="{9D8B030D-6E8A-4147-A177-3AD203B41FA5}">
                      <a16:colId xmlns:a16="http://schemas.microsoft.com/office/drawing/2014/main" val="1653521048"/>
                    </a:ext>
                  </a:extLst>
                </a:gridCol>
                <a:gridCol w="495484">
                  <a:extLst>
                    <a:ext uri="{9D8B030D-6E8A-4147-A177-3AD203B41FA5}">
                      <a16:colId xmlns:a16="http://schemas.microsoft.com/office/drawing/2014/main" val="2665635879"/>
                    </a:ext>
                  </a:extLst>
                </a:gridCol>
                <a:gridCol w="495484">
                  <a:extLst>
                    <a:ext uri="{9D8B030D-6E8A-4147-A177-3AD203B41FA5}">
                      <a16:colId xmlns:a16="http://schemas.microsoft.com/office/drawing/2014/main" val="2210826613"/>
                    </a:ext>
                  </a:extLst>
                </a:gridCol>
                <a:gridCol w="495484">
                  <a:extLst>
                    <a:ext uri="{9D8B030D-6E8A-4147-A177-3AD203B41FA5}">
                      <a16:colId xmlns:a16="http://schemas.microsoft.com/office/drawing/2014/main" val="1066874851"/>
                    </a:ext>
                  </a:extLst>
                </a:gridCol>
                <a:gridCol w="495484">
                  <a:extLst>
                    <a:ext uri="{9D8B030D-6E8A-4147-A177-3AD203B41FA5}">
                      <a16:colId xmlns:a16="http://schemas.microsoft.com/office/drawing/2014/main" val="1570344299"/>
                    </a:ext>
                  </a:extLst>
                </a:gridCol>
                <a:gridCol w="495484">
                  <a:extLst>
                    <a:ext uri="{9D8B030D-6E8A-4147-A177-3AD203B41FA5}">
                      <a16:colId xmlns:a16="http://schemas.microsoft.com/office/drawing/2014/main" val="3799185299"/>
                    </a:ext>
                  </a:extLst>
                </a:gridCol>
                <a:gridCol w="495484">
                  <a:extLst>
                    <a:ext uri="{9D8B030D-6E8A-4147-A177-3AD203B41FA5}">
                      <a16:colId xmlns:a16="http://schemas.microsoft.com/office/drawing/2014/main" val="577733187"/>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34.1%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39.4%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40.0%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21.2%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19.6%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43.2%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20.6%</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47.2%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44.1%</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5.9%</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870051" cy="307777"/>
          </a:xfrm>
          <a:prstGeom prst="rect">
            <a:avLst/>
          </a:prstGeom>
          <a:noFill/>
        </p:spPr>
        <p:txBody>
          <a:bodyPr wrap="none" rtlCol="0">
            <a:spAutoFit/>
          </a:bodyPr>
          <a:lstStyle/>
          <a:p>
            <a:r>
              <a:rPr lang="en-US" sz="1400" b="1" dirty="0"/>
              <a:t>All cause mortality; Brighton and Hove; week ending 22</a:t>
            </a:r>
            <a:r>
              <a:rPr lang="en-US" sz="1400" b="1" baseline="30000" dirty="0"/>
              <a:t>nd</a:t>
            </a:r>
            <a:r>
              <a:rPr lang="en-US" sz="1400" b="1" dirty="0"/>
              <a:t> May</a:t>
            </a:r>
          </a:p>
        </p:txBody>
      </p:sp>
    </p:spTree>
    <p:extLst>
      <p:ext uri="{BB962C8B-B14F-4D97-AF65-F5344CB8AC3E}">
        <p14:creationId xmlns:p14="http://schemas.microsoft.com/office/powerpoint/2010/main" val="305101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30</a:t>
            </a:r>
            <a:r>
              <a:rPr lang="en-GB" sz="1200" baseline="30000" dirty="0">
                <a:solidFill>
                  <a:srgbClr val="FF0000"/>
                </a:solidFill>
              </a:rPr>
              <a:t>th</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52115" cy="307777"/>
          </a:xfrm>
          <a:prstGeom prst="rect">
            <a:avLst/>
          </a:prstGeom>
          <a:noFill/>
        </p:spPr>
        <p:txBody>
          <a:bodyPr wrap="none" rtlCol="0">
            <a:spAutoFit/>
          </a:bodyPr>
          <a:lstStyle/>
          <a:p>
            <a:r>
              <a:rPr lang="en-US" sz="1400" b="1" dirty="0"/>
              <a:t>Crude rate of Covid-19 mortality in Care Homes; to week ending 22/05/2020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2512038987"/>
              </p:ext>
            </p:extLst>
          </p:nvPr>
        </p:nvGraphicFramePr>
        <p:xfrm>
          <a:off x="7167283" y="4632801"/>
          <a:ext cx="4876799" cy="171766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15th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 (18.1-31.8)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 (14.2-19.9)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25.5 (22.5-28.8)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-32.30%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453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21.9 (20-24)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762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12,346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27.1 (26.6-27.6)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Tree>
    <p:extLst>
      <p:ext uri="{BB962C8B-B14F-4D97-AF65-F5344CB8AC3E}">
        <p14:creationId xmlns:p14="http://schemas.microsoft.com/office/powerpoint/2010/main" val="342479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76FC7-B922-7E4D-9C0A-F6F786E12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67" y="405726"/>
            <a:ext cx="6096000" cy="2540000"/>
          </a:xfrm>
          <a:prstGeom prst="rect">
            <a:avLst/>
          </a:prstGeom>
        </p:spPr>
      </p:pic>
      <p:pic>
        <p:nvPicPr>
          <p:cNvPr id="5" name="Picture 4">
            <a:extLst>
              <a:ext uri="{FF2B5EF4-FFF2-40B4-BE49-F238E27FC236}">
                <a16:creationId xmlns:a16="http://schemas.microsoft.com/office/drawing/2014/main" id="{D9F95CFE-9800-F443-B951-40A82116C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367" y="3746500"/>
            <a:ext cx="6096000" cy="2540000"/>
          </a:xfrm>
          <a:prstGeom prst="rect">
            <a:avLst/>
          </a:prstGeom>
        </p:spPr>
      </p:pic>
      <p:sp>
        <p:nvSpPr>
          <p:cNvPr id="6" name="TextBox 5">
            <a:extLst>
              <a:ext uri="{FF2B5EF4-FFF2-40B4-BE49-F238E27FC236}">
                <a16:creationId xmlns:a16="http://schemas.microsoft.com/office/drawing/2014/main" id="{2C65CF02-D8C8-AB43-A60B-E069D18B861F}"/>
              </a:ext>
            </a:extLst>
          </p:cNvPr>
          <p:cNvSpPr txBox="1"/>
          <p:nvPr/>
        </p:nvSpPr>
        <p:spPr>
          <a:xfrm>
            <a:off x="6736392" y="405726"/>
            <a:ext cx="4531121" cy="4154984"/>
          </a:xfrm>
          <a:prstGeom prst="rect">
            <a:avLst/>
          </a:prstGeom>
          <a:noFill/>
        </p:spPr>
        <p:txBody>
          <a:bodyPr wrap="square" rtlCol="0">
            <a:spAutoFit/>
          </a:bodyPr>
          <a:lstStyle/>
          <a:p>
            <a:pPr marL="285750" indent="-285750">
              <a:buFont typeface="Arial" panose="020B0604020202020204" pitchFamily="34" charset="0"/>
              <a:buChar char="•"/>
            </a:pPr>
            <a:r>
              <a:rPr lang="en-GB" sz="1200" dirty="0">
                <a:solidFill>
                  <a:schemeClr val="accent1"/>
                </a:solidFill>
              </a:rPr>
              <a:t>As some areas record their first few confirmed cases on different days, the x axis (along the bottom from left to right) has been redrawn to count the number of days since case number 10. </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Starting on case number 10, rather than case number 1, means that the trajectories are more established and potentially showing transmission within an area as opposed to single cases coming into the area.</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In addition, on the bottom plot, the y (vertical) axis has been redrawn to show the cumulative number of confirmed cases on a logarithmic scale to highlight changes in growth (speeding up or slowing down) of infections.</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dirty="0">
                <a:solidFill>
                  <a:schemeClr val="accent1"/>
                </a:solidFill>
              </a:rPr>
              <a:t>A straight line with a steep slope indicates that the diagnosed cases will double in a short period of time whereas a line with a flatter slope suggests that the cases are not growing as quickly and will take much longer to double.</a:t>
            </a:r>
          </a:p>
          <a:p>
            <a:pPr marL="285750" indent="-285750">
              <a:buFont typeface="Arial" panose="020B0604020202020204" pitchFamily="34" charset="0"/>
              <a:buChar char="•"/>
            </a:pPr>
            <a:endParaRPr lang="en-GB" sz="1200" dirty="0">
              <a:solidFill>
                <a:schemeClr val="accent1"/>
              </a:solidFill>
            </a:endParaRPr>
          </a:p>
          <a:p>
            <a:pPr marL="285750" indent="-285750">
              <a:buFont typeface="Arial" panose="020B0604020202020204" pitchFamily="34" charset="0"/>
              <a:buChar char="•"/>
            </a:pPr>
            <a:r>
              <a:rPr lang="en-GB" sz="1200" dirty="0"/>
              <a:t>As at 31 May, Brighton and Hove has recorded 441 confirmed Covid-19 cases. This is 17.7% of confirmed cases in Sussex to date.</a:t>
            </a:r>
            <a:endParaRPr lang="en-GB" sz="1400" i="1" dirty="0">
              <a:solidFill>
                <a:schemeClr val="accent1"/>
              </a:solidFill>
            </a:endParaRPr>
          </a:p>
        </p:txBody>
      </p:sp>
    </p:spTree>
    <p:extLst>
      <p:ext uri="{BB962C8B-B14F-4D97-AF65-F5344CB8AC3E}">
        <p14:creationId xmlns:p14="http://schemas.microsoft.com/office/powerpoint/2010/main" val="2942687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29th May.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29th May there have been 51 Covid-19 deaths notified to Care Quality Commission from Brighton and Hove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40.5% of the 126 deaths notified to CQC between 10th April and 29th May.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7212744" cy="307777"/>
          </a:xfrm>
          <a:prstGeom prst="rect">
            <a:avLst/>
          </a:prstGeom>
          <a:noFill/>
        </p:spPr>
        <p:txBody>
          <a:bodyPr wrap="none" rtlCol="0">
            <a:spAutoFit/>
          </a:bodyPr>
          <a:lstStyle/>
          <a:p>
            <a:r>
              <a:rPr lang="en-US" sz="1400" dirty="0"/>
              <a:t>Daily care home deaths notified to the Care Quality Commission; Brighton and Hove 29/05/2020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5" y="3683000"/>
            <a:ext cx="6773331" cy="3174998"/>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5" y="508001"/>
            <a:ext cx="6773331" cy="3174998"/>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30/05/2020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extLst>
              <p:ext uri="{D42A27DB-BD31-4B8C-83A1-F6EECF244321}">
                <p14:modId xmlns:p14="http://schemas.microsoft.com/office/powerpoint/2010/main" val="2558962101"/>
              </p:ext>
            </p:extLst>
          </p:nvPr>
        </p:nvGraphicFramePr>
        <p:xfrm>
          <a:off x="526774" y="4386806"/>
          <a:ext cx="10942983" cy="1731174"/>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410108">
                  <a:extLst>
                    <a:ext uri="{9D8B030D-6E8A-4147-A177-3AD203B41FA5}">
                      <a16:colId xmlns:a16="http://schemas.microsoft.com/office/drawing/2014/main" val="2741019677"/>
                    </a:ext>
                  </a:extLst>
                </a:gridCol>
                <a:gridCol w="410108">
                  <a:extLst>
                    <a:ext uri="{9D8B030D-6E8A-4147-A177-3AD203B41FA5}">
                      <a16:colId xmlns:a16="http://schemas.microsoft.com/office/drawing/2014/main" val="3285910510"/>
                    </a:ext>
                  </a:extLst>
                </a:gridCol>
                <a:gridCol w="410108">
                  <a:extLst>
                    <a:ext uri="{9D8B030D-6E8A-4147-A177-3AD203B41FA5}">
                      <a16:colId xmlns:a16="http://schemas.microsoft.com/office/drawing/2014/main" val="2084136325"/>
                    </a:ext>
                  </a:extLst>
                </a:gridCol>
                <a:gridCol w="41010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17th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18th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19th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20th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21st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22nd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23rd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24th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25th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26th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27th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28th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29th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30th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232039">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24.6 per 100,000 (20.6-29.2)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215626">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81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22.2 per 100,000 (17.6-27.6)</a:t>
                      </a:r>
                    </a:p>
                  </a:txBody>
                  <a:tcPr marL="9525" marR="9525" marT="9525" marB="0">
                    <a:lnL>
                      <a:noFill/>
                    </a:lnL>
                    <a:lnR>
                      <a:noFill/>
                    </a:lnR>
                    <a:lnT>
                      <a:noFill/>
                    </a:lnT>
                    <a:lnB>
                      <a:noFill/>
                    </a:lnB>
                  </a:tcPr>
                </a:tc>
                <a:extLst>
                  <a:ext uri="{0D108BD9-81ED-4DB2-BD59-A6C34878D82A}">
                    <a16:rowId xmlns:a16="http://schemas.microsoft.com/office/drawing/2014/main" val="2823211010"/>
                  </a:ext>
                </a:extLst>
              </a:tr>
              <a:tr h="215626">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243</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63.6 per 100,000 (55.8-72.1)</a:t>
                      </a:r>
                    </a:p>
                  </a:txBody>
                  <a:tcPr marL="9525" marR="9525" marT="9525" marB="0">
                    <a:lnL>
                      <a:noFill/>
                    </a:lnL>
                    <a:lnR>
                      <a:noFill/>
                    </a:lnR>
                    <a:lnT>
                      <a:noFill/>
                    </a:lnT>
                    <a:lnB>
                      <a:noFill/>
                    </a:lnB>
                  </a:tcPr>
                </a:tc>
                <a:extLst>
                  <a:ext uri="{0D108BD9-81ED-4DB2-BD59-A6C34878D82A}">
                    <a16:rowId xmlns:a16="http://schemas.microsoft.com/office/drawing/2014/main" val="2892782944"/>
                  </a:ext>
                </a:extLst>
              </a:tr>
              <a:tr h="215626">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extLst>
                  <a:ext uri="{0D108BD9-81ED-4DB2-BD59-A6C34878D82A}">
                    <a16:rowId xmlns:a16="http://schemas.microsoft.com/office/drawing/2014/main" val="3216640812"/>
                  </a:ext>
                </a:extLst>
              </a:tr>
              <a:tr h="2156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107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22.4 per 100,000 (18.4-27.1)</a:t>
                      </a:r>
                    </a:p>
                  </a:txBody>
                  <a:tcPr marL="9525" marR="9525" marT="9525" marB="0">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94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26,615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4" y="657361"/>
            <a:ext cx="6556196" cy="3338803"/>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14628" y="6131043"/>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30/05/2020</a:t>
            </a:r>
          </a:p>
        </p:txBody>
      </p:sp>
    </p:spTree>
    <p:extLst>
      <p:ext uri="{BB962C8B-B14F-4D97-AF65-F5344CB8AC3E}">
        <p14:creationId xmlns:p14="http://schemas.microsoft.com/office/powerpoint/2010/main" val="300991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693866"/>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ONS have released (as of 02/06/2020)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22nd May but were registered up to 30th May.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17/04/2020 by sex at local level are presented here and will be updated as soon as more recent data becomes available.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3902817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a:t>
            </a:r>
            <a:r>
              <a:rPr lang="en-GB" b="1" dirty="0">
                <a:solidFill>
                  <a:srgbClr val="FF0000"/>
                </a:solidFill>
              </a:rPr>
              <a:t>Deaths by Date of Occurrence</a:t>
            </a:r>
            <a:endParaRPr lang="en-GB" b="1"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extLst>
              <p:ext uri="{D42A27DB-BD31-4B8C-83A1-F6EECF244321}">
                <p14:modId xmlns:p14="http://schemas.microsoft.com/office/powerpoint/2010/main" val="2720844837"/>
              </p:ext>
            </p:extLst>
          </p:nvPr>
        </p:nvGraphicFramePr>
        <p:xfrm>
          <a:off x="377687" y="866741"/>
          <a:ext cx="11550618" cy="5337882"/>
        </p:xfrm>
        <a:graphic>
          <a:graphicData uri="http://schemas.openxmlformats.org/drawingml/2006/table">
            <a:tbl>
              <a:tblPr/>
              <a:tblGrid>
                <a:gridCol w="1260282">
                  <a:extLst>
                    <a:ext uri="{9D8B030D-6E8A-4147-A177-3AD203B41FA5}">
                      <a16:colId xmlns:a16="http://schemas.microsoft.com/office/drawing/2014/main" val="914011533"/>
                    </a:ext>
                  </a:extLst>
                </a:gridCol>
                <a:gridCol w="490016">
                  <a:extLst>
                    <a:ext uri="{9D8B030D-6E8A-4147-A177-3AD203B41FA5}">
                      <a16:colId xmlns:a16="http://schemas.microsoft.com/office/drawing/2014/main" val="1234676251"/>
                    </a:ext>
                  </a:extLst>
                </a:gridCol>
                <a:gridCol w="490016">
                  <a:extLst>
                    <a:ext uri="{9D8B030D-6E8A-4147-A177-3AD203B41FA5}">
                      <a16:colId xmlns:a16="http://schemas.microsoft.com/office/drawing/2014/main" val="4290614221"/>
                    </a:ext>
                  </a:extLst>
                </a:gridCol>
                <a:gridCol w="490016">
                  <a:extLst>
                    <a:ext uri="{9D8B030D-6E8A-4147-A177-3AD203B41FA5}">
                      <a16:colId xmlns:a16="http://schemas.microsoft.com/office/drawing/2014/main" val="3570678717"/>
                    </a:ext>
                  </a:extLst>
                </a:gridCol>
                <a:gridCol w="490016">
                  <a:extLst>
                    <a:ext uri="{9D8B030D-6E8A-4147-A177-3AD203B41FA5}">
                      <a16:colId xmlns:a16="http://schemas.microsoft.com/office/drawing/2014/main" val="3557013875"/>
                    </a:ext>
                  </a:extLst>
                </a:gridCol>
                <a:gridCol w="490016">
                  <a:extLst>
                    <a:ext uri="{9D8B030D-6E8A-4147-A177-3AD203B41FA5}">
                      <a16:colId xmlns:a16="http://schemas.microsoft.com/office/drawing/2014/main" val="3143303423"/>
                    </a:ext>
                  </a:extLst>
                </a:gridCol>
                <a:gridCol w="490016">
                  <a:extLst>
                    <a:ext uri="{9D8B030D-6E8A-4147-A177-3AD203B41FA5}">
                      <a16:colId xmlns:a16="http://schemas.microsoft.com/office/drawing/2014/main" val="811113895"/>
                    </a:ext>
                  </a:extLst>
                </a:gridCol>
                <a:gridCol w="490016">
                  <a:extLst>
                    <a:ext uri="{9D8B030D-6E8A-4147-A177-3AD203B41FA5}">
                      <a16:colId xmlns:a16="http://schemas.microsoft.com/office/drawing/2014/main" val="3260015052"/>
                    </a:ext>
                  </a:extLst>
                </a:gridCol>
                <a:gridCol w="490016">
                  <a:extLst>
                    <a:ext uri="{9D8B030D-6E8A-4147-A177-3AD203B41FA5}">
                      <a16:colId xmlns:a16="http://schemas.microsoft.com/office/drawing/2014/main" val="3530290400"/>
                    </a:ext>
                  </a:extLst>
                </a:gridCol>
                <a:gridCol w="490016">
                  <a:extLst>
                    <a:ext uri="{9D8B030D-6E8A-4147-A177-3AD203B41FA5}">
                      <a16:colId xmlns:a16="http://schemas.microsoft.com/office/drawing/2014/main" val="1016590592"/>
                    </a:ext>
                  </a:extLst>
                </a:gridCol>
                <a:gridCol w="490016">
                  <a:extLst>
                    <a:ext uri="{9D8B030D-6E8A-4147-A177-3AD203B41FA5}">
                      <a16:colId xmlns:a16="http://schemas.microsoft.com/office/drawing/2014/main" val="845157241"/>
                    </a:ext>
                  </a:extLst>
                </a:gridCol>
                <a:gridCol w="490016">
                  <a:extLst>
                    <a:ext uri="{9D8B030D-6E8A-4147-A177-3AD203B41FA5}">
                      <a16:colId xmlns:a16="http://schemas.microsoft.com/office/drawing/2014/main" val="2611672487"/>
                    </a:ext>
                  </a:extLst>
                </a:gridCol>
                <a:gridCol w="490016">
                  <a:extLst>
                    <a:ext uri="{9D8B030D-6E8A-4147-A177-3AD203B41FA5}">
                      <a16:colId xmlns:a16="http://schemas.microsoft.com/office/drawing/2014/main" val="3459487358"/>
                    </a:ext>
                  </a:extLst>
                </a:gridCol>
                <a:gridCol w="490016">
                  <a:extLst>
                    <a:ext uri="{9D8B030D-6E8A-4147-A177-3AD203B41FA5}">
                      <a16:colId xmlns:a16="http://schemas.microsoft.com/office/drawing/2014/main" val="2298555161"/>
                    </a:ext>
                  </a:extLst>
                </a:gridCol>
                <a:gridCol w="490016">
                  <a:extLst>
                    <a:ext uri="{9D8B030D-6E8A-4147-A177-3AD203B41FA5}">
                      <a16:colId xmlns:a16="http://schemas.microsoft.com/office/drawing/2014/main" val="1233904622"/>
                    </a:ext>
                  </a:extLst>
                </a:gridCol>
                <a:gridCol w="490016">
                  <a:extLst>
                    <a:ext uri="{9D8B030D-6E8A-4147-A177-3AD203B41FA5}">
                      <a16:colId xmlns:a16="http://schemas.microsoft.com/office/drawing/2014/main" val="1647108581"/>
                    </a:ext>
                  </a:extLst>
                </a:gridCol>
                <a:gridCol w="490016">
                  <a:extLst>
                    <a:ext uri="{9D8B030D-6E8A-4147-A177-3AD203B41FA5}">
                      <a16:colId xmlns:a16="http://schemas.microsoft.com/office/drawing/2014/main" val="4131586401"/>
                    </a:ext>
                  </a:extLst>
                </a:gridCol>
                <a:gridCol w="490016">
                  <a:extLst>
                    <a:ext uri="{9D8B030D-6E8A-4147-A177-3AD203B41FA5}">
                      <a16:colId xmlns:a16="http://schemas.microsoft.com/office/drawing/2014/main" val="3701799912"/>
                    </a:ext>
                  </a:extLst>
                </a:gridCol>
                <a:gridCol w="490016">
                  <a:extLst>
                    <a:ext uri="{9D8B030D-6E8A-4147-A177-3AD203B41FA5}">
                      <a16:colId xmlns:a16="http://schemas.microsoft.com/office/drawing/2014/main" val="43166036"/>
                    </a:ext>
                  </a:extLst>
                </a:gridCol>
                <a:gridCol w="490016">
                  <a:extLst>
                    <a:ext uri="{9D8B030D-6E8A-4147-A177-3AD203B41FA5}">
                      <a16:colId xmlns:a16="http://schemas.microsoft.com/office/drawing/2014/main" val="2252693503"/>
                    </a:ext>
                  </a:extLst>
                </a:gridCol>
                <a:gridCol w="490016">
                  <a:extLst>
                    <a:ext uri="{9D8B030D-6E8A-4147-A177-3AD203B41FA5}">
                      <a16:colId xmlns:a16="http://schemas.microsoft.com/office/drawing/2014/main" val="2937568516"/>
                    </a:ext>
                  </a:extLst>
                </a:gridCol>
                <a:gridCol w="490016">
                  <a:extLst>
                    <a:ext uri="{9D8B030D-6E8A-4147-A177-3AD203B41FA5}">
                      <a16:colId xmlns:a16="http://schemas.microsoft.com/office/drawing/2014/main" val="1943748713"/>
                    </a:ext>
                  </a:extLst>
                </a:gridCol>
              </a:tblGrid>
              <a:tr h="249972">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1">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046336"/>
                  </a:ext>
                </a:extLst>
              </a:tr>
              <a:tr h="249972">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1682018"/>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116283"/>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5853072"/>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129090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1">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73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1">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269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3971805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289278"/>
            <a:ext cx="6095997" cy="3104443"/>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1" y="289278"/>
            <a:ext cx="6095997" cy="3104443"/>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3464278"/>
            <a:ext cx="6095997" cy="3104443"/>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1" y="3464278"/>
            <a:ext cx="6095997" cy="3104443"/>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330971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22/05/2020</a:t>
            </a:r>
          </a:p>
        </p:txBody>
      </p:sp>
    </p:spTree>
    <p:extLst>
      <p:ext uri="{BB962C8B-B14F-4D97-AF65-F5344CB8AC3E}">
        <p14:creationId xmlns:p14="http://schemas.microsoft.com/office/powerpoint/2010/main" val="1993368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30</a:t>
            </a:r>
            <a:r>
              <a:rPr lang="en-GB" sz="1200" baseline="30000" dirty="0">
                <a:solidFill>
                  <a:srgbClr val="FF0000"/>
                </a:solidFill>
              </a:rPr>
              <a:t>th</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22/05/2020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1459146341"/>
              </p:ext>
            </p:extLst>
          </p:nvPr>
        </p:nvGraphicFramePr>
        <p:xfrm>
          <a:off x="7055965" y="4251138"/>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15th</a:t>
                      </a:r>
                    </a:p>
                    <a:p>
                      <a:pPr algn="r" fontAlgn="t"/>
                      <a:r>
                        <a:rPr lang="en-GB" sz="1050" b="1" i="0" u="none" strike="noStrike" dirty="0">
                          <a:solidFill>
                            <a:srgbClr val="000000"/>
                          </a:solidFill>
                          <a:effectLst/>
                          <a:latin typeface="Calibri" panose="020F0502020204030204" pitchFamily="34" charset="0"/>
                        </a:rPr>
                        <a:t>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-70.60%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47.9 (40.2-56.5)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-18.20%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56.1 (50-62.7)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-30.50%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65.6 (60.2-71.2)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1,013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59.5 (55.8-63.2)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2,621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1,874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-747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-28.50%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42,210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75.4 (74.7-76.1)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Tree>
    <p:extLst>
      <p:ext uri="{BB962C8B-B14F-4D97-AF65-F5344CB8AC3E}">
        <p14:creationId xmlns:p14="http://schemas.microsoft.com/office/powerpoint/2010/main" val="1938870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extLst>
              <p:ext uri="{D42A27DB-BD31-4B8C-83A1-F6EECF244321}">
                <p14:modId xmlns:p14="http://schemas.microsoft.com/office/powerpoint/2010/main" val="1846307406"/>
              </p:ext>
            </p:extLst>
          </p:nvPr>
        </p:nvGraphicFramePr>
        <p:xfrm>
          <a:off x="287357" y="1546698"/>
          <a:ext cx="11563754" cy="1888266"/>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t"/>
                      <a:r>
                        <a:rPr lang="en-GB" sz="900" b="0" i="0" u="none" strike="noStrike" dirty="0">
                          <a:solidFill>
                            <a:srgbClr val="000000"/>
                          </a:solidFill>
                          <a:effectLst/>
                          <a:latin typeface="Calibri" panose="020F0502020204030204" pitchFamily="34" charset="0"/>
                        </a:rPr>
                        <a:t>Brighton and Hove</a:t>
                      </a:r>
                    </a:p>
                  </a:txBody>
                  <a:tcPr marL="6391" marR="6391" marT="63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34 deaths (12 per 100,000, 95% CI: 8-16)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5 deaths (2 per 100,000, 95% CI: 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             961 </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t"/>
                      <a:r>
                        <a:rPr lang="en-GB" sz="900" b="0" i="0" u="none" strike="noStrike" dirty="0">
                          <a:solidFill>
                            <a:srgbClr val="000000"/>
                          </a:solidFill>
                          <a:effectLst/>
                          <a:latin typeface="Calibri" panose="020F0502020204030204" pitchFamily="34" charset="0"/>
                        </a:rPr>
                        <a:t>East Sussex</a:t>
                      </a:r>
                    </a:p>
                  </a:txBody>
                  <a:tcPr marL="6391" marR="6391" marT="6391"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120 deaths (22 per 100,000, 95% CI: 18-26)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 deaths (5 per 100,000, 95% CI: 3-7)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22.5%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2nd</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          3,028 </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t"/>
                      <a:r>
                        <a:rPr lang="en-GB" sz="900" b="0" i="0" u="none" strike="noStrike" dirty="0">
                          <a:solidFill>
                            <a:srgbClr val="000000"/>
                          </a:solidFill>
                          <a:effectLst/>
                          <a:latin typeface="Calibri" panose="020F0502020204030204" pitchFamily="34" charset="0"/>
                        </a:rPr>
                        <a:t>West Sussex</a:t>
                      </a:r>
                    </a:p>
                  </a:txBody>
                  <a:tcPr marL="6391" marR="6391" marT="639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180 deaths (21 per 100,000, 95% CI: 18-24)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41 deaths (5 per 100,000, 95% CI: 3-6)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          4,599 </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22/05/2020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extLst>
              <p:ext uri="{D42A27DB-BD31-4B8C-83A1-F6EECF244321}">
                <p14:modId xmlns:p14="http://schemas.microsoft.com/office/powerpoint/2010/main" val="1040816427"/>
              </p:ext>
            </p:extLst>
          </p:nvPr>
        </p:nvGraphicFramePr>
        <p:xfrm>
          <a:off x="306172" y="4292841"/>
          <a:ext cx="11563754" cy="1909176"/>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t"/>
                      <a:r>
                        <a:rPr lang="en-GB" sz="800" b="0" i="0" u="none" strike="noStrike" dirty="0">
                          <a:solidFill>
                            <a:srgbClr val="000000"/>
                          </a:solidFill>
                          <a:effectLst/>
                          <a:latin typeface="Calibri" panose="020F0502020204030204" pitchFamily="34" charset="0"/>
                        </a:rPr>
                        <a:t>Brighton and Hove</a:t>
                      </a:r>
                    </a:p>
                  </a:txBody>
                  <a:tcPr marL="6475" marR="6475" marT="647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7 deaths (3 per 1,000 care home beds, 95% CI: 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 deaths (1 per 1,000 care home beds, 95% CI: 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              278 </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t"/>
                      <a:r>
                        <a:rPr lang="en-GB" sz="800" b="0" i="0" u="none" strike="noStrike" dirty="0">
                          <a:solidFill>
                            <a:srgbClr val="000000"/>
                          </a:solidFill>
                          <a:effectLst/>
                          <a:latin typeface="Calibri" panose="020F0502020204030204" pitchFamily="34" charset="0"/>
                        </a:rPr>
                        <a:t>East Sussex</a:t>
                      </a:r>
                    </a:p>
                  </a:txBody>
                  <a:tcPr marL="6475" marR="6475" marT="647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 deaths (6 per 1,000 care home beds, 95% CI: 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19 deaths (2 per 1,000 care home beds, 95% CI: 1-4)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           1,055 </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t"/>
                      <a:r>
                        <a:rPr lang="en-GB" sz="800" b="0" i="0" u="none" strike="noStrike" dirty="0">
                          <a:solidFill>
                            <a:srgbClr val="000000"/>
                          </a:solidFill>
                          <a:effectLst/>
                          <a:latin typeface="Calibri" panose="020F0502020204030204" pitchFamily="34" charset="0"/>
                        </a:rPr>
                        <a:t>West Sussex</a:t>
                      </a:r>
                    </a:p>
                  </a:txBody>
                  <a:tcPr marL="6475" marR="6475" marT="647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74 deaths (7 per 1,000 care home beds, 95% CI: 6-9)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23 deaths (2 per 1,000 care home beds, 95% CI: 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           1,640 </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22/05/2020</a:t>
            </a:r>
          </a:p>
        </p:txBody>
      </p:sp>
    </p:spTree>
    <p:extLst>
      <p:ext uri="{BB962C8B-B14F-4D97-AF65-F5344CB8AC3E}">
        <p14:creationId xmlns:p14="http://schemas.microsoft.com/office/powerpoint/2010/main" val="3624477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2"/>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3815" cy="276999"/>
          </a:xfrm>
          <a:prstGeom prst="rect">
            <a:avLst/>
          </a:prstGeom>
          <a:noFill/>
        </p:spPr>
        <p:txBody>
          <a:bodyPr wrap="none" rtlCol="0">
            <a:spAutoFit/>
          </a:bodyPr>
          <a:lstStyle/>
          <a:p>
            <a:r>
              <a:rPr lang="en-US" sz="1200" b="1" dirty="0"/>
              <a:t>All cause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045813839"/>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329</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150 per 100,000 ESP, 95% CI: 134-166</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889</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114 per 100,000 ESP, 95% CI: 107-122</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177</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116 per 100,000 ESP, 95% CI: 98-133</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129</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134 per 100,000 ESP, 95% CI: 111-158</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186</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127 per 100,000 ESP, 95% CI: 108-145</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101 per 100,000 ESP, 95% CI: 85-117</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107 per 100,000 ESP, 95% CI: 93-120</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1,409</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134 per 100,000 ESP, 95% CI: 127-141</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144 per 100,000 ESP, 95% CI: 117-171</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119 per 100,000 ESP, 95% CI: 105-133</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227</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131 per 100,000 ESP, 95% CI: 114-148</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143 per 100,000 ESP, 95% CI: 118-169</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212</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124 per 100,000 ESP, 95% CI: 108-141</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157 per 100,000 ESP, 95% CI: 138-176</a:t>
                      </a:r>
                    </a:p>
                  </a:txBody>
                  <a:tcPr marL="9525" marR="9525" marT="9525" marB="0">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194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139 per 100,000 ESP, 95% CI: 119-159</a:t>
                      </a:r>
                    </a:p>
                  </a:txBody>
                  <a:tcPr marL="9525" marR="9525" marT="9525" marB="0">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13,024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138 per 100,000 ESP, 95% CI: 136-141</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84,908</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161 per 100,000 ESP, 95% CI: 160-162</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830997"/>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than women in East and West Sussex, but not in Brighton and Hove.</a:t>
            </a:r>
          </a:p>
        </p:txBody>
      </p:sp>
    </p:spTree>
    <p:extLst>
      <p:ext uri="{BB962C8B-B14F-4D97-AF65-F5344CB8AC3E}">
        <p14:creationId xmlns:p14="http://schemas.microsoft.com/office/powerpoint/2010/main" val="410773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E5D77C8-0A5C-4560-9A5F-4D49EA6C08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11795</TotalTime>
  <Words>4384</Words>
  <Application>Microsoft Macintosh PowerPoint</Application>
  <PresentationFormat>Widescreen</PresentationFormat>
  <Paragraphs>1111</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152</cp:revision>
  <dcterms:created xsi:type="dcterms:W3CDTF">2020-04-23T12:41:56Z</dcterms:created>
  <dcterms:modified xsi:type="dcterms:W3CDTF">2020-06-02T10:17:48Z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